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50" autoAdjust="0"/>
  </p:normalViewPr>
  <p:slideViewPr>
    <p:cSldViewPr>
      <p:cViewPr varScale="1">
        <p:scale>
          <a:sx n="103" d="100"/>
          <a:sy n="103" d="100"/>
        </p:scale>
        <p:origin x="-2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D67816-C5C8-4C13-BF40-ED6684020BF8}" type="datetimeFigureOut">
              <a:rPr lang="en-US" smtClean="0"/>
              <a:t>5/12/2016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6758C7-FDFF-4210-8FAD-DEB6961A6C62}" type="slidenum">
              <a:rPr lang="en-US" smtClean="0"/>
              <a:t>‹#›</a:t>
            </a:fld>
            <a:endParaRPr lang="en-US"/>
          </a:p>
        </p:txBody>
      </p:sp>
    </p:spTree>
    <p:extLst>
      <p:ext uri="{BB962C8B-B14F-4D97-AF65-F5344CB8AC3E}">
        <p14:creationId xmlns:p14="http://schemas.microsoft.com/office/powerpoint/2010/main" val="889480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6758C7-FDFF-4210-8FAD-DEB6961A6C62}" type="slidenum">
              <a:rPr lang="en-US" smtClean="0"/>
              <a:t>3</a:t>
            </a:fld>
            <a:endParaRPr lang="en-US"/>
          </a:p>
        </p:txBody>
      </p:sp>
    </p:spTree>
    <p:extLst>
      <p:ext uri="{BB962C8B-B14F-4D97-AF65-F5344CB8AC3E}">
        <p14:creationId xmlns:p14="http://schemas.microsoft.com/office/powerpoint/2010/main" val="197414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BEA3AEC-CAF7-41CC-A557-1D7990D9C86C}" type="datetime1">
              <a:rPr lang="en-US" smtClean="0"/>
              <a:t>5/12/2016</a:t>
            </a:fld>
            <a:endParaRPr lang="en-US"/>
          </a:p>
        </p:txBody>
      </p:sp>
      <p:sp>
        <p:nvSpPr>
          <p:cNvPr id="5" name="Footer Placeholder 4"/>
          <p:cNvSpPr>
            <a:spLocks noGrp="1"/>
          </p:cNvSpPr>
          <p:nvPr>
            <p:ph type="ftr" sz="quarter" idx="11"/>
          </p:nvPr>
        </p:nvSpPr>
        <p:spPr>
          <a:xfrm>
            <a:off x="1447800" y="6356350"/>
            <a:ext cx="6248400" cy="365125"/>
          </a:xfrm>
        </p:spPr>
        <p:txBody>
          <a:bodyPr/>
          <a:lstStyle>
            <a:lvl1pPr>
              <a:defRPr>
                <a:solidFill>
                  <a:schemeClr val="tx1"/>
                </a:solidFill>
              </a:defRPr>
            </a:lvl1pPr>
          </a:lstStyle>
          <a:p>
            <a:r>
              <a:rPr lang="en-US" dirty="0" smtClean="0"/>
              <a:t>From Chemosensory Transduction: The Detection of Odors, Tastes, and Other </a:t>
            </a:r>
            <a:r>
              <a:rPr lang="en-US" dirty="0" err="1" smtClean="0"/>
              <a:t>Chemostimuli</a:t>
            </a:r>
            <a:r>
              <a:rPr lang="en-US" dirty="0" smtClean="0"/>
              <a:t> , Copyright © 2016 Elsevier Inc. All rights reserved.</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16AC742-6368-45CA-BF68-89A4CBB5E3AF}" type="slidenum">
              <a:rPr lang="en-US" smtClean="0"/>
              <a:pPr/>
              <a:t>‹#›</a:t>
            </a:fld>
            <a:endParaRPr lang="en-US" dirty="0"/>
          </a:p>
        </p:txBody>
      </p:sp>
    </p:spTree>
    <p:extLst>
      <p:ext uri="{BB962C8B-B14F-4D97-AF65-F5344CB8AC3E}">
        <p14:creationId xmlns:p14="http://schemas.microsoft.com/office/powerpoint/2010/main" val="462997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A6A3E-23DB-4026-B59A-66A624A9F933}"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019293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3B0F90-80DB-42D6-8163-97623F4CD404}"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44279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643E0-3B7A-496A-B60C-F710A6DA68C0}" type="datetime1">
              <a:rPr lang="en-US" smtClean="0"/>
              <a:t>5/12/2016</a:t>
            </a:fld>
            <a:endParaRPr lang="en-US"/>
          </a:p>
        </p:txBody>
      </p:sp>
      <p:sp>
        <p:nvSpPr>
          <p:cNvPr id="5" name="Footer Placeholder 4"/>
          <p:cNvSpPr>
            <a:spLocks noGrp="1"/>
          </p:cNvSpPr>
          <p:nvPr>
            <p:ph type="ftr" sz="quarter" idx="11"/>
          </p:nvPr>
        </p:nvSpPr>
        <p:spPr/>
        <p:txBody>
          <a:bodyPr/>
          <a:lstStyle/>
          <a:p>
            <a:r>
              <a:rPr lang="en-US" dirty="0" smtClean="0"/>
              <a:t>From Chemosensory Transduction: The Detection of Odors, Tastes, and Other </a:t>
            </a:r>
            <a:r>
              <a:rPr lang="en-US" dirty="0" err="1" smtClean="0"/>
              <a:t>Chemostimuli</a:t>
            </a:r>
            <a:r>
              <a:rPr lang="en-US" dirty="0" smtClean="0"/>
              <a:t>, Copyright © 2016 Elsevier Inc. All rights reserved.</a:t>
            </a:r>
            <a:endParaRPr lang="en-US" dirty="0"/>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1889515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D213FC-D8CE-4AF5-A6C2-3E28AF438FB1}"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79316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896984-F554-4C3C-A505-347D49DB27B5}"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866279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A8C5FD-F87C-4A1F-9CB3-E3318126A460}" type="datetime1">
              <a:rPr lang="en-US" smtClean="0"/>
              <a:t>5/12/2016</a:t>
            </a:fld>
            <a:endParaRPr lang="en-US"/>
          </a:p>
        </p:txBody>
      </p:sp>
      <p:sp>
        <p:nvSpPr>
          <p:cNvPr id="8" name="Footer Placeholder 7"/>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9" name="Slide Number Placeholder 8"/>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688757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3CA140-4EF5-4B0B-AAE4-AF0CE05A1A56}" type="datetime1">
              <a:rPr lang="en-US" smtClean="0"/>
              <a:t>5/12/2016</a:t>
            </a:fld>
            <a:endParaRPr lang="en-US"/>
          </a:p>
        </p:txBody>
      </p:sp>
      <p:sp>
        <p:nvSpPr>
          <p:cNvPr id="4" name="Footer Placeholder 3"/>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5" name="Slide Number Placeholder 4"/>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302020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80DB4-565E-497D-B321-DFE542FAB47E}" type="datetime1">
              <a:rPr lang="en-US" smtClean="0"/>
              <a:t>5/12/2016</a:t>
            </a:fld>
            <a:endParaRPr lang="en-US"/>
          </a:p>
        </p:txBody>
      </p:sp>
      <p:sp>
        <p:nvSpPr>
          <p:cNvPr id="3" name="Footer Placeholder 2"/>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4" name="Slide Number Placeholder 3"/>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526551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3D861-94A8-4776-8B3A-C71C02216574}"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256534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D6A4A-0CA4-4E3E-9A9B-5139FCECE1CC}"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12274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E6AA0-AC46-4ADA-B1EC-AAE253B82D30}" type="datetime1">
              <a:rPr lang="en-US" smtClean="0"/>
              <a:t>5/12/2016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AC742-6368-45CA-BF68-89A4CBB5E3AF}" type="slidenum">
              <a:rPr lang="en-US" smtClean="0"/>
              <a:t>‹#›</a:t>
            </a:fld>
            <a:endParaRPr lang="en-US"/>
          </a:p>
        </p:txBody>
      </p:sp>
    </p:spTree>
    <p:extLst>
      <p:ext uri="{BB962C8B-B14F-4D97-AF65-F5344CB8AC3E}">
        <p14:creationId xmlns:p14="http://schemas.microsoft.com/office/powerpoint/2010/main" val="1973194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11375"/>
            <a:ext cx="7772400" cy="1470025"/>
          </a:xfrm>
        </p:spPr>
        <p:txBody>
          <a:bodyPr/>
          <a:lstStyle/>
          <a:p>
            <a:r>
              <a:rPr lang="en-US" dirty="0" smtClean="0"/>
              <a:t>Chapter </a:t>
            </a:r>
            <a:r>
              <a:rPr lang="en-US" dirty="0" smtClean="0"/>
              <a:t>08</a:t>
            </a:r>
            <a:endParaRPr lang="en-US" dirty="0"/>
          </a:p>
        </p:txBody>
      </p:sp>
    </p:spTree>
    <p:extLst>
      <p:ext uri="{BB962C8B-B14F-4D97-AF65-F5344CB8AC3E}">
        <p14:creationId xmlns:p14="http://schemas.microsoft.com/office/powerpoint/2010/main" val="1186407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188803"/>
            <a:ext cx="8686800" cy="830997"/>
          </a:xfrm>
          <a:prstGeom prst="rect">
            <a:avLst/>
          </a:prstGeom>
        </p:spPr>
        <p:txBody>
          <a:bodyPr wrap="square">
            <a:spAutoFit/>
          </a:bodyPr>
          <a:lstStyle/>
          <a:p>
            <a:r>
              <a:rPr lang="en-US" sz="1200" b="1" dirty="0"/>
              <a:t>Figure 1 </a:t>
            </a:r>
            <a:r>
              <a:rPr lang="en-US" sz="1200" dirty="0"/>
              <a:t>Mean systolic blood pressure in the morning, mid-day, afternoon, and evening periods in high (black line) and low (blue line) job control groups, adjusted for gender, employment grade, age, body mass index, smoking status, and physical activity. Error bars are standard errors of the mean (</a:t>
            </a:r>
            <a:r>
              <a:rPr lang="en-US" sz="1200" dirty="0" err="1"/>
              <a:t>s.e.m</a:t>
            </a:r>
            <a:r>
              <a:rPr lang="en-US" sz="1200" dirty="0"/>
              <a:t>.).</a:t>
            </a:r>
          </a:p>
          <a:p>
            <a:r>
              <a:rPr lang="en-US" sz="1200" dirty="0"/>
              <a:t>From Steptoe and Willemsen.</a:t>
            </a:r>
            <a:r>
              <a:rPr lang="en-US" sz="1200" baseline="30000" dirty="0"/>
              <a:t>11</a:t>
            </a:r>
            <a:endParaRPr lang="en-US" sz="1200" dirty="0"/>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2</a:t>
            </a:fld>
            <a:endParaRPr lang="en-US" dirty="0"/>
          </a:p>
        </p:txBody>
      </p:sp>
      <p:pic>
        <p:nvPicPr>
          <p:cNvPr id="2" name="Picture 2" descr="W:\Projects\Active\Thapasya\2016\S&amp;T\Companion\Fink_COMP_SITE\JPG\Chapter08\f08-01-97801280095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066800"/>
            <a:ext cx="5781676" cy="338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742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5188803"/>
            <a:ext cx="8991600" cy="830997"/>
          </a:xfrm>
          <a:prstGeom prst="rect">
            <a:avLst/>
          </a:prstGeom>
        </p:spPr>
        <p:txBody>
          <a:bodyPr wrap="square">
            <a:spAutoFit/>
          </a:bodyPr>
          <a:lstStyle/>
          <a:p>
            <a:r>
              <a:rPr lang="en-US" sz="1200" b="1" dirty="0"/>
              <a:t>Figure 2 </a:t>
            </a:r>
            <a:r>
              <a:rPr lang="en-US" sz="1200" dirty="0"/>
              <a:t>Adjusted odds of being an acute myocardial infarction case rather than control in four quartiles of sense of control in men (red) and women (blue). Data are adjusted for age, geographic region, and smoking. The lowest sense of control quartile is the reference group, and values below 1 indicate a protective effect. Error bars are 95% confidence intervals. From the INTERHEART study.</a:t>
            </a:r>
          </a:p>
          <a:p>
            <a:r>
              <a:rPr lang="en-US" sz="1200" dirty="0"/>
              <a:t>From </a:t>
            </a:r>
            <a:r>
              <a:rPr lang="en-US" sz="1200" dirty="0" err="1"/>
              <a:t>Rosengren</a:t>
            </a:r>
            <a:r>
              <a:rPr lang="en-US" sz="1200" dirty="0"/>
              <a:t> et al.</a:t>
            </a:r>
            <a:r>
              <a:rPr lang="en-US" sz="1200" baseline="30000" dirty="0"/>
              <a:t>24</a:t>
            </a:r>
            <a:endParaRPr lang="en-US" sz="1200" dirty="0"/>
          </a:p>
        </p:txBody>
      </p:sp>
      <p:sp>
        <p:nvSpPr>
          <p:cNvPr id="5" name="Footer Placeholder 4"/>
          <p:cNvSpPr>
            <a:spLocks noGrp="1"/>
          </p:cNvSpPr>
          <p:nvPr>
            <p:ph type="ftr" sz="quarter" idx="11"/>
          </p:nvPr>
        </p:nvSpPr>
        <p:spPr>
          <a:xfrm>
            <a:off x="1981200" y="6248400"/>
            <a:ext cx="5181600" cy="365125"/>
          </a:xfrm>
        </p:spPr>
        <p:txBody>
          <a:bodyPr/>
          <a:lstStyle/>
          <a:p>
            <a:r>
              <a:rPr lang="en-US" sz="1000" dirty="0">
                <a:solidFill>
                  <a:schemeClr val="tx1"/>
                </a:solidFill>
              </a:rPr>
              <a:t>From Stress:  Concepts, Cognition, Emotion, and Behavior</a:t>
            </a:r>
            <a:r>
              <a:rPr lang="en-US" sz="1000" i="1" dirty="0">
                <a:solidFill>
                  <a:schemeClr val="tx1"/>
                </a:solidFill>
              </a:rPr>
              <a:t>,</a:t>
            </a:r>
          </a:p>
          <a:p>
            <a:r>
              <a:rPr lang="en-US" sz="1000" dirty="0">
                <a:solidFill>
                  <a:schemeClr val="tx1"/>
                </a:solidFill>
              </a:rPr>
              <a:t>Copyright ©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3</a:t>
            </a:fld>
            <a:endParaRPr lang="en-US" dirty="0"/>
          </a:p>
        </p:txBody>
      </p:sp>
      <p:pic>
        <p:nvPicPr>
          <p:cNvPr id="2" name="Picture 2" descr="W:\Projects\Active\Thapasya\2016\S&amp;T\Companion\Fink_COMP_SITE\JPG\Chapter08\f08-02-978012800951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1600" y="762000"/>
            <a:ext cx="5882536" cy="3550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8554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51</Words>
  <Application>Microsoft Office PowerPoint</Application>
  <PresentationFormat>On-screen Show (4:3)</PresentationFormat>
  <Paragraphs>12</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Chapter 08</vt:lpstr>
      <vt:lpstr>PowerPoint Presentation</vt:lpstr>
      <vt:lpstr>PowerPoint Presentation</vt:lpstr>
    </vt:vector>
  </TitlesOfParts>
  <Company>Reed Elsevier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01</dc:title>
  <dc:creator>Reed Elsevier</dc:creator>
  <cp:lastModifiedBy>Reed Elsevier</cp:lastModifiedBy>
  <cp:revision>15</cp:revision>
  <dcterms:created xsi:type="dcterms:W3CDTF">2016-04-01T05:53:55Z</dcterms:created>
  <dcterms:modified xsi:type="dcterms:W3CDTF">2016-05-12T08:12:37Z</dcterms:modified>
</cp:coreProperties>
</file>